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343" r:id="rId2"/>
    <p:sldId id="321" r:id="rId3"/>
    <p:sldId id="340" r:id="rId4"/>
    <p:sldId id="344" r:id="rId5"/>
    <p:sldId id="333" r:id="rId6"/>
    <p:sldId id="322" r:id="rId7"/>
    <p:sldId id="323" r:id="rId8"/>
    <p:sldId id="324" r:id="rId9"/>
    <p:sldId id="335" r:id="rId10"/>
    <p:sldId id="325" r:id="rId11"/>
    <p:sldId id="326" r:id="rId12"/>
    <p:sldId id="337" r:id="rId13"/>
    <p:sldId id="332" r:id="rId14"/>
    <p:sldId id="336" r:id="rId15"/>
    <p:sldId id="339" r:id="rId16"/>
    <p:sldId id="345" r:id="rId17"/>
    <p:sldId id="338" r:id="rId18"/>
    <p:sldId id="328" r:id="rId19"/>
    <p:sldId id="341" r:id="rId20"/>
    <p:sldId id="342" r:id="rId21"/>
    <p:sldId id="31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5A4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16" autoAdjust="0"/>
    <p:restoredTop sz="94660"/>
  </p:normalViewPr>
  <p:slideViewPr>
    <p:cSldViewPr>
      <p:cViewPr>
        <p:scale>
          <a:sx n="80" d="100"/>
          <a:sy n="80" d="100"/>
        </p:scale>
        <p:origin x="-978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9C250-D052-4CF9-B11E-04D0AAD1077C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DB994-922B-41B9-95A5-FED7D3951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064AA-F1ED-45FA-86B0-277211701AA9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2E7F7-9911-4FDE-A53F-81F098DF9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42703-AD9D-4433-835E-D9F2FF87DE49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ADADA-B739-4473-9A38-6350E9791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2D67F-84D9-4858-8065-64F44BA687B1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89A10-73C6-4560-B554-6C67C5061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F63ED-1854-446B-96FC-061F23ABFC72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305FF-19A1-4B4C-B63C-9D578151A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AB37-320E-4B23-8D2F-7C15F912A9C6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D9281-FE90-4ACA-9918-E69007CD6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D62D2-B6D9-42D0-8697-7AAF913B2CB4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315AD-CC1B-463B-8EF5-6F597CE70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AFA49-EA78-480B-A1C1-303F8F4863E0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4DD3F-AF1C-42BD-89FF-4F098A831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1387F-CE22-4EEA-8645-36647DABFBD1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B0D8E-F967-439B-AC35-E80020EA0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77205-501B-40F8-AE2C-EC4416959808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43316-412B-45B2-945C-EFF99CFCA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93B56-3B5C-41BA-A384-82001FE126AC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397A8-E34E-4175-A032-2735D3BD4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DA3E3B2-8B86-46BE-9384-9309365589A6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ED42D8-B5B8-479F-A81B-1654856C2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Hurum-2\server\&#1055;&#1056;&#1048;&#1041;&#1067;&#1051;&#1054;&#1042;&#1040;\&#1086;&#1090;%20&#1043;&#1083;&#1077;&#1073;&#1086;&#1074;&#1086;&#1081;\1.%20&#1050;&#1072;&#1090;&#1102;&#1096;&#1072;\Katyusha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26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24.jpeg"/><Relationship Id="rId5" Type="http://schemas.openxmlformats.org/officeDocument/2006/relationships/image" Target="../media/image5.jpe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slide" Target="slide12.xml"/><Relationship Id="rId1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9.jpeg"/><Relationship Id="rId7" Type="http://schemas.openxmlformats.org/officeDocument/2006/relationships/image" Target="../media/image3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1.png"/><Relationship Id="rId5" Type="http://schemas.openxmlformats.org/officeDocument/2006/relationships/image" Target="../media/image2.png"/><Relationship Id="rId10" Type="http://schemas.openxmlformats.org/officeDocument/2006/relationships/slide" Target="slide13.xml"/><Relationship Id="rId4" Type="http://schemas.openxmlformats.org/officeDocument/2006/relationships/image" Target="../media/image30.jpeg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3.jpeg"/><Relationship Id="rId7" Type="http://schemas.openxmlformats.org/officeDocument/2006/relationships/image" Target="../media/image2.png"/><Relationship Id="rId12" Type="http://schemas.openxmlformats.org/officeDocument/2006/relationships/image" Target="../media/image11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slide" Target="slide14.xml"/><Relationship Id="rId5" Type="http://schemas.openxmlformats.org/officeDocument/2006/relationships/image" Target="../media/image35.jpeg"/><Relationship Id="rId10" Type="http://schemas.openxmlformats.org/officeDocument/2006/relationships/image" Target="../media/image4.png"/><Relationship Id="rId4" Type="http://schemas.openxmlformats.org/officeDocument/2006/relationships/image" Target="../media/image34.jpeg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37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8.jpeg"/><Relationship Id="rId9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1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slide" Target="slide16.xml"/><Relationship Id="rId5" Type="http://schemas.openxmlformats.org/officeDocument/2006/relationships/image" Target="../media/image42.jpeg"/><Relationship Id="rId10" Type="http://schemas.openxmlformats.org/officeDocument/2006/relationships/image" Target="../media/image4.png"/><Relationship Id="rId4" Type="http://schemas.openxmlformats.org/officeDocument/2006/relationships/image" Target="../media/image41.jpeg"/><Relationship Id="rId9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12" Type="http://schemas.openxmlformats.org/officeDocument/2006/relationships/image" Target="../media/image11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11" Type="http://schemas.openxmlformats.org/officeDocument/2006/relationships/slide" Target="slide17.xml"/><Relationship Id="rId5" Type="http://schemas.openxmlformats.org/officeDocument/2006/relationships/image" Target="../media/image48.jpeg"/><Relationship Id="rId10" Type="http://schemas.openxmlformats.org/officeDocument/2006/relationships/image" Target="../media/image4.png"/><Relationship Id="rId4" Type="http://schemas.openxmlformats.org/officeDocument/2006/relationships/image" Target="../media/image47.jpeg"/><Relationship Id="rId9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12" Type="http://schemas.openxmlformats.org/officeDocument/2006/relationships/image" Target="../media/image11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11" Type="http://schemas.openxmlformats.org/officeDocument/2006/relationships/slide" Target="slide2.xml"/><Relationship Id="rId5" Type="http://schemas.openxmlformats.org/officeDocument/2006/relationships/image" Target="../media/image54.jpeg"/><Relationship Id="rId10" Type="http://schemas.openxmlformats.org/officeDocument/2006/relationships/image" Target="../media/image4.png"/><Relationship Id="rId4" Type="http://schemas.openxmlformats.org/officeDocument/2006/relationships/image" Target="../media/image53.jpeg"/><Relationship Id="rId9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11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slide" Target="slide19.xml"/><Relationship Id="rId5" Type="http://schemas.openxmlformats.org/officeDocument/2006/relationships/image" Target="../media/image60.jpeg"/><Relationship Id="rId10" Type="http://schemas.openxmlformats.org/officeDocument/2006/relationships/image" Target="../media/image4.png"/><Relationship Id="rId4" Type="http://schemas.openxmlformats.org/officeDocument/2006/relationships/image" Target="../media/image59.jpeg"/><Relationship Id="rId9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12" Type="http://schemas.openxmlformats.org/officeDocument/2006/relationships/image" Target="../media/image11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11" Type="http://schemas.openxmlformats.org/officeDocument/2006/relationships/slide" Target="slide20.xml"/><Relationship Id="rId5" Type="http://schemas.openxmlformats.org/officeDocument/2006/relationships/image" Target="../media/image66.jpeg"/><Relationship Id="rId10" Type="http://schemas.openxmlformats.org/officeDocument/2006/relationships/image" Target="../media/image4.png"/><Relationship Id="rId4" Type="http://schemas.openxmlformats.org/officeDocument/2006/relationships/image" Target="../media/image65.jpe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3.xml"/><Relationship Id="rId1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slide" Target="slide18.xml"/><Relationship Id="rId17" Type="http://schemas.openxmlformats.org/officeDocument/2006/relationships/image" Target="../media/image10.png"/><Relationship Id="rId2" Type="http://schemas.openxmlformats.org/officeDocument/2006/relationships/image" Target="../media/image1.jpe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slide" Target="slide15.xml"/><Relationship Id="rId5" Type="http://schemas.openxmlformats.org/officeDocument/2006/relationships/image" Target="../media/image4.png"/><Relationship Id="rId15" Type="http://schemas.openxmlformats.org/officeDocument/2006/relationships/slide" Target="slide7.xml"/><Relationship Id="rId10" Type="http://schemas.openxmlformats.org/officeDocument/2006/relationships/slide" Target="slide11.xml"/><Relationship Id="rId19" Type="http://schemas.openxmlformats.org/officeDocument/2006/relationships/slide" Target="slide21.xml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12" Type="http://schemas.openxmlformats.org/officeDocument/2006/relationships/image" Target="../media/image11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11" Type="http://schemas.openxmlformats.org/officeDocument/2006/relationships/slide" Target="slide2.xml"/><Relationship Id="rId5" Type="http://schemas.openxmlformats.org/officeDocument/2006/relationships/image" Target="../media/image72.jpeg"/><Relationship Id="rId10" Type="http://schemas.openxmlformats.org/officeDocument/2006/relationships/image" Target="../media/image4.png"/><Relationship Id="rId4" Type="http://schemas.openxmlformats.org/officeDocument/2006/relationships/image" Target="../media/image71.jpeg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://www.sinopa.ee/katusha/katusha01/katus00/katusha01.htm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hyperlink" Target="http://voenhronika.ru/publ/vtoraja_mirovaja_vojna_sssr_khronika/katjusha_oruzhie_pobedy_istorija_sozdanija_rossija_2005_god/22-1-0-469" TargetMode="External"/><Relationship Id="rId2" Type="http://schemas.openxmlformats.org/officeDocument/2006/relationships/image" Target="../media/image75.jpeg"/><Relationship Id="rId16" Type="http://schemas.openxmlformats.org/officeDocument/2006/relationships/hyperlink" Target="http://don1942.ru/istochniki/item/neste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5" Type="http://schemas.openxmlformats.org/officeDocument/2006/relationships/hyperlink" Target="http://www.mywebs.su/blog/history/10156.html" TargetMode="External"/><Relationship Id="rId10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hyperlink" Target="http://topwar.ru/3430-katyusha-oruzhie-pobedy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slide" Target="slide4.xml"/><Relationship Id="rId4" Type="http://schemas.openxmlformats.org/officeDocument/2006/relationships/image" Target="../media/image4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slide" Target="slide5.xml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slide" Target="slide2.xml"/><Relationship Id="rId4" Type="http://schemas.openxmlformats.org/officeDocument/2006/relationships/image" Target="../media/image4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slide" Target="slide8.xml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slide" Target="slide9.xml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21.png"/><Relationship Id="rId5" Type="http://schemas.openxmlformats.org/officeDocument/2006/relationships/image" Target="../media/image5.jpe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Днепр Dvina.b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3278188"/>
            <a:ext cx="5259388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1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2061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4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2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3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4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5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6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7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2857488" y="1500174"/>
            <a:ext cx="6000776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«Катюша»  - оружие Победы</a:t>
            </a:r>
          </a:p>
        </p:txBody>
      </p:sp>
      <p:pic>
        <p:nvPicPr>
          <p:cNvPr id="2053" name="Рисунок 20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987550" y="1477963"/>
            <a:ext cx="4048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21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987550" y="2206625"/>
            <a:ext cx="40481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22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987550" y="2933700"/>
            <a:ext cx="40481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23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984375" y="3611563"/>
            <a:ext cx="4048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Рисунок 24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987550" y="4351338"/>
            <a:ext cx="4048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Рисунок 20" descr="звезда копия.gif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998663" y="5113338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Рисунок 20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997075" y="5788025"/>
            <a:ext cx="40481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Katyush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285750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sinopa.ee/katusha/katusha03/bm002.jpg"/>
          <p:cNvPicPr>
            <a:picLocks noChangeAspect="1" noChangeArrowheads="1"/>
          </p:cNvPicPr>
          <p:nvPr/>
        </p:nvPicPr>
        <p:blipFill>
          <a:blip r:embed="rId2"/>
          <a:srcRect l="7911" r="879"/>
          <a:stretch>
            <a:fillRect/>
          </a:stretch>
        </p:blipFill>
        <p:spPr bwMode="auto">
          <a:xfrm>
            <a:off x="2030566" y="1627595"/>
            <a:ext cx="6980057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9" name="Прямоугольник 9"/>
          <p:cNvSpPr>
            <a:spLocks noChangeArrowheads="1"/>
          </p:cNvSpPr>
          <p:nvPr/>
        </p:nvSpPr>
        <p:spPr bwMode="auto">
          <a:xfrm>
            <a:off x="7358063" y="1357313"/>
            <a:ext cx="1539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БМ-8-72</a:t>
            </a:r>
          </a:p>
        </p:txBody>
      </p:sp>
      <p:grpSp>
        <p:nvGrpSpPr>
          <p:cNvPr id="11268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11271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3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2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3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4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5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6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7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Управляющая кнопка: настраиваемая 11">
            <a:hlinkClick r:id="rId10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НАЗАД  </a:t>
            </a:r>
          </a:p>
        </p:txBody>
      </p:sp>
      <p:pic>
        <p:nvPicPr>
          <p:cNvPr id="11270" name="Рисунок 20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3369129" y="1317956"/>
            <a:ext cx="335758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ПЕРВОЕ БОЕВОЕ ПРИМЕНЕНИЕ</a:t>
            </a:r>
            <a:endParaRPr lang="ru-RU" sz="1400" b="1" dirty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2291" name="Прямоугольник 5"/>
          <p:cNvSpPr>
            <a:spLocks noChangeArrowheads="1"/>
          </p:cNvSpPr>
          <p:nvPr/>
        </p:nvSpPr>
        <p:spPr bwMode="auto">
          <a:xfrm>
            <a:off x="2000250" y="1714500"/>
            <a:ext cx="69611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	71 год назад 14 июля 1941 года в 15 часов 15 минут прогремел первый залп по врагу невиданного нового вида оружия - реактивной артиллерии. Семь советских установок залпового огня БМ-13-16 (боевых машин с 16 ракетными снарядами 132 мм на каждой), смонтированные на автомобильном шасси ЗИЛ-6 (вскоре получившие название «Катюша»), одновременно ударили по железнодорожной станции города Орша, забитой немецкими составами с тяжелой военной техникой, боеприпасами и горючим.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	Эффект одновременного (7 - 8 сек.) удара 112 ракет калибра 132 мм был потрясающим в прямом и переносном смысле - сначала содрогнулась земля и загрохотало, а потом все запылало. Так в Великую Отечественную войну вступила Первая отдельная экспериментальная батарея реактивной артиллерии под командованием капитана Ивана Андреевича Флерова... Такова известная сегодня трактовка первого залпа «Катюши».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	До сих пор главным источником информации об этом событии остается журнал боевых действий (ЖБД) батареи Флерова, где есть две записи: </a:t>
            </a:r>
            <a:r>
              <a:rPr lang="ru-RU" sz="1400" i="1">
                <a:latin typeface="Times New Roman" pitchFamily="18" charset="0"/>
                <a:cs typeface="Times New Roman" pitchFamily="18" charset="0"/>
              </a:rPr>
              <a:t>«14.7.1941 г. 15 часов 15 минут. Нанесли удар по фашистским эшелонам на железнодорожном узле Орша. Результаты отличные. Сплошное море огня»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и </a:t>
            </a:r>
            <a:r>
              <a:rPr lang="ru-RU" sz="1400" i="1">
                <a:latin typeface="Times New Roman" pitchFamily="18" charset="0"/>
                <a:cs typeface="Times New Roman" pitchFamily="18" charset="0"/>
              </a:rPr>
              <a:t>«14.7. 1941 г . 16 часов 45 минут. Залп по переправе фашистских войск через Оршицу. Большие потери врага в живой силе и боевой технике, паника. Все гитлеровцы, уцелевшие на восточном берегу, взяты нашими подразделениям в плен...».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292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12299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2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0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1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2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3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4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5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Управляющая кнопка: настраиваемая 11">
            <a:hlinkClick r:id="rId9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12294" name="Рисунок 20" descr="звезда копия.gif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00126659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411674" y="4888496"/>
            <a:ext cx="1593960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267473_257625_1286099593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97079" y="2662232"/>
            <a:ext cx="1546003" cy="1072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21501028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398104" y="1571612"/>
            <a:ext cx="1602128" cy="107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1367314300_15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428596" y="3736799"/>
            <a:ext cx="1518002" cy="1049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Фото.1 Капитан Иван Андреевич Флёров. Фото предоставлено автор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1503610"/>
            <a:ext cx="2013252" cy="2952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5" name="Прямоугольник 1"/>
          <p:cNvSpPr>
            <a:spLocks noChangeArrowheads="1"/>
          </p:cNvSpPr>
          <p:nvPr/>
        </p:nvSpPr>
        <p:spPr bwMode="auto">
          <a:xfrm>
            <a:off x="1933575" y="1565275"/>
            <a:ext cx="699611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1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Иван Андреевич Флеров родом из села Двуречки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Грязинского района Липецкой области, родился 5 апреля 1905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года. Учился и работал в Липецке. Был слушателем Военной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академии имени Ф. Э. Дзержинского.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	С 1932 г. он кадровый командир Красной Армии.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Участвовал в советско - финляндской войне. С начала Великой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Отечественной войны многократно возросла потребность в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новой боевой технике. К делу освоения многих видов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вооружений привлекались наиболее талантливые специалисты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различных родов войск. Как одному из опытнейших артил -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леристов, капитану Ивану Андреевичу Флерову было доверено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командование первой в Красной Армии экспериментальной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батареи реактивных минометов БМ-13 (Катюша).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	Иван Андреевич Флеров и его батарейцы сражались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храбро и умело. Они эффективно использовали новое оружие против рвавшихся к Москве германских захватчиков.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	Первый залп батарея советских реактивных минометов в составе семи боевых установок БМ-13 произвела 14 июля 1941 года по немецко – фашистским войскам у города Орша по скоплению боевой техники и живой силы врага на станции Орша, а затем по переправе через реку Оршица. Этот первый бой показал высокую эффективность нового оружия. «Катюша» на все последующие годы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войны стала грозой для врага.</a:t>
            </a:r>
          </a:p>
        </p:txBody>
      </p:sp>
      <p:grpSp>
        <p:nvGrpSpPr>
          <p:cNvPr id="13316" name="Группа 16"/>
          <p:cNvGrpSpPr>
            <a:grpSpLocks/>
          </p:cNvGrpSpPr>
          <p:nvPr/>
        </p:nvGrpSpPr>
        <p:grpSpPr bwMode="auto">
          <a:xfrm>
            <a:off x="285750" y="44450"/>
            <a:ext cx="8643938" cy="6759575"/>
            <a:chOff x="285720" y="44450"/>
            <a:chExt cx="8643968" cy="6759575"/>
          </a:xfrm>
        </p:grpSpPr>
        <p:pic>
          <p:nvPicPr>
            <p:cNvPr id="16" name="Picture 4" descr="Днепр Dvina.by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85720" y="1500174"/>
              <a:ext cx="1667202" cy="1214446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softEdge rad="112500"/>
            </a:effectLst>
          </p:spPr>
        </p:pic>
        <p:pic>
          <p:nvPicPr>
            <p:cNvPr id="13" name="Picture 6" descr="Комментарии к ответу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98452" y="5083224"/>
              <a:ext cx="1591732" cy="121141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softEdge rad="112500"/>
            </a:effectLst>
          </p:spPr>
        </p:pic>
        <p:pic>
          <p:nvPicPr>
            <p:cNvPr id="13322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5"/>
            <a:srcRect r="20750"/>
            <a:stretch>
              <a:fillRect/>
            </a:stretch>
          </p:blipFill>
          <p:spPr bwMode="auto">
            <a:xfrm>
              <a:off x="3680570" y="6565908"/>
              <a:ext cx="1924726" cy="238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3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69456" y="44450"/>
              <a:ext cx="7960232" cy="1357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4" descr="Обсуждения 9 МАЯ посвящается! Группы Мой Мир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388404" y="3901126"/>
              <a:ext cx="1571636" cy="1214446"/>
            </a:xfrm>
            <a:prstGeom prst="rect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  <a:effectLst>
              <a:softEdge rad="112500"/>
            </a:effectLst>
          </p:spPr>
        </p:pic>
        <p:pic>
          <p:nvPicPr>
            <p:cNvPr id="13325" name="Picture 6" descr="Колёсная техника Ракетная, реактивная техника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378356" y="2724705"/>
              <a:ext cx="1541492" cy="1132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6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932298" y="6278017"/>
              <a:ext cx="7997390" cy="357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Управляющая кнопка: настраиваемая 11">
            <a:hlinkClick r:id="rId10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13318" name="Рисунок 20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3369129" y="1317956"/>
            <a:ext cx="335758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ПЕРВОЕ БОЕВОЕ ПРИМЕНЕНИЕ</a:t>
            </a:r>
            <a:endParaRPr lang="ru-RU" sz="1400" b="1" dirty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Обсуждения 9 МАЯ посвящается! Группы Мой Ми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8404" y="3901126"/>
            <a:ext cx="1571636" cy="1214446"/>
          </a:xfrm>
          <a:prstGeom prst="rect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  <a:effectLst>
            <a:softEdge rad="112500"/>
          </a:effectLst>
        </p:spPr>
      </p:pic>
      <p:grpSp>
        <p:nvGrpSpPr>
          <p:cNvPr id="14339" name="Группа 19"/>
          <p:cNvGrpSpPr>
            <a:grpSpLocks/>
          </p:cNvGrpSpPr>
          <p:nvPr/>
        </p:nvGrpSpPr>
        <p:grpSpPr bwMode="auto">
          <a:xfrm>
            <a:off x="357188" y="44450"/>
            <a:ext cx="8572500" cy="6759575"/>
            <a:chOff x="357158" y="44450"/>
            <a:chExt cx="8572530" cy="6759575"/>
          </a:xfrm>
        </p:grpSpPr>
        <p:pic>
          <p:nvPicPr>
            <p:cNvPr id="14344" name="Picture 4" descr="Днепр Dvina.by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flipH="1">
              <a:off x="5946525" y="4500570"/>
              <a:ext cx="2715400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9" name="Picture 7" descr="Фото.4 Подготовка «катюши» к боевой работе. Предоставлено автором.  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28595" y="2684476"/>
              <a:ext cx="1556268" cy="118338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" name="Picture 6" descr="Сирия провела масштабные военные учения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57159" y="1489024"/>
              <a:ext cx="1571635" cy="123317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9" name="Picture 6" descr="Комментарии к ответу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98452" y="5083224"/>
              <a:ext cx="1591732" cy="121141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softEdge rad="112500"/>
            </a:effectLst>
          </p:spPr>
        </p:pic>
        <p:pic>
          <p:nvPicPr>
            <p:cNvPr id="14348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7"/>
            <a:srcRect r="20750"/>
            <a:stretch>
              <a:fillRect/>
            </a:stretch>
          </p:blipFill>
          <p:spPr bwMode="auto">
            <a:xfrm>
              <a:off x="3680570" y="6565908"/>
              <a:ext cx="1924726" cy="238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969456" y="44450"/>
              <a:ext cx="7960232" cy="1357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8" descr="&quot;Поздравления.&quot; * Тема * на velocat.ru (ВЕЛОСАЙТ)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357158" y="3885859"/>
              <a:ext cx="1643074" cy="121383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4351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932298" y="6278017"/>
              <a:ext cx="7997390" cy="357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Управляющая кнопка: настраиваемая 16">
            <a:hlinkClick r:id="rId11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14341" name="Рисунок 20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3369129" y="1317956"/>
            <a:ext cx="335758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ПЕРВОЕ БОЕВОЕ ПРИМЕНЕНИЕ</a:t>
            </a:r>
            <a:endParaRPr lang="ru-RU" sz="1400" b="1" dirty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4343" name="Прямоугольник 1"/>
          <p:cNvSpPr>
            <a:spLocks noChangeArrowheads="1"/>
          </p:cNvSpPr>
          <p:nvPr/>
        </p:nvSpPr>
        <p:spPr bwMode="auto">
          <a:xfrm>
            <a:off x="2071688" y="1547813"/>
            <a:ext cx="621506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	Затем силу ударов «Катюш» враг ощутил под Рудней, Смоленском, Ельней, Рославлем и Спас – Деменском. Германское командование прилагало усилия, чтобы обнаружить позиции батареи Флерова и уничтожить ее. Вражеская разведка действовала непрерывно.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	Наши артиллеристы продолжали наносить врагу большой урон в живой силе и технике. Мощным было и психологическое воздействие нового оружия на противника.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	В начале октября в составе группировки войск Западного фронта батарея И. А. Флерова оказалась в тылу у немцев.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	При движении к линии фронта в ночь на 7 октября 1941 г. батарея И. А. Флерова оказалась зажатой германскими войсками у деревни Богатырь, Смоленской области. Неизвестное врагу мощное оружие Красной Армии оказалось под угрозой захвата.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	Однако советские патриоты, верные Родине и воинской присяге, стойко сражались до конца. Расстреляв весь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Боезапас и взорвав боевые машины, большая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часть личного состава батареи и сам¸ командир,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приняв неравный бой, погибли. Новейшее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оружие страны врагу не досталось. Оно продол-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жало бить захватчиков и являлось важным 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фактором Победы.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Днепр Dvina.b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4000500"/>
            <a:ext cx="3763962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1"/>
          <p:cNvSpPr>
            <a:spLocks noChangeArrowheads="1"/>
          </p:cNvSpPr>
          <p:nvPr/>
        </p:nvSpPr>
        <p:spPr bwMode="auto">
          <a:xfrm>
            <a:off x="2000250" y="1627188"/>
            <a:ext cx="6929438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	За проявленный героизм и боевые заслуги И. А. Флеров был посмертно награжден орденом Отечественной войны 1-й степени.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	В 1966 г. в парке Героев в городе Орша сооружен Курган бессмертия и зажжен Вечный огонь, создан памятник – монумент первой батареи «Катюш».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	В честь подвига батареи Флерова И.А. в городах Рудня и Грязи сооружены памятники, открыт музей И. А. Флерова на его родине. Его именем названы улицы в Липецке, Грязях, Орше, Балашихе, совхоз в Смоленской области.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	За мужество и героизм в Великой Отечественной войне Указом Президента № 619 от 21 июня 1995 г. Ивану Андреевичу Флерову посмертно присвоено звание Героя Российской Федерации.</a:t>
            </a:r>
          </a:p>
        </p:txBody>
      </p:sp>
      <p:pic>
        <p:nvPicPr>
          <p:cNvPr id="15364" name="Picture 2" descr="http://s019.radikal.ru/i620/1205/17/d62d7f4791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9738" y="1822450"/>
            <a:ext cx="1443037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Легенды - История 'Катюши'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4143380"/>
            <a:ext cx="276302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71625" y="3143250"/>
            <a:ext cx="500063" cy="214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7" name="Прямоугольник 5"/>
          <p:cNvSpPr>
            <a:spLocks noChangeArrowheads="1"/>
          </p:cNvSpPr>
          <p:nvPr/>
        </p:nvSpPr>
        <p:spPr bwMode="auto">
          <a:xfrm>
            <a:off x="357188" y="3429000"/>
            <a:ext cx="16922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i="1">
                <a:latin typeface="Times New Roman" pitchFamily="18" charset="0"/>
                <a:cs typeface="Times New Roman" pitchFamily="18" charset="0"/>
              </a:rPr>
              <a:t>орден Отечественной </a:t>
            </a:r>
          </a:p>
          <a:p>
            <a:r>
              <a:rPr lang="ru-RU" sz="1200" i="1">
                <a:latin typeface="Times New Roman" pitchFamily="18" charset="0"/>
                <a:cs typeface="Times New Roman" pitchFamily="18" charset="0"/>
              </a:rPr>
              <a:t>войны 1-й степени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  <a:endParaRPr lang="ru-RU"/>
          </a:p>
        </p:txBody>
      </p:sp>
      <p:pic>
        <p:nvPicPr>
          <p:cNvPr id="15368" name="Picture 14" descr="http://www.sinopa.ee/katusha/katusha00/y01.gif"/>
          <p:cNvPicPr>
            <a:picLocks noChangeAspect="1" noChangeArrowheads="1"/>
          </p:cNvPicPr>
          <p:nvPr/>
        </p:nvPicPr>
        <p:blipFill>
          <a:blip r:embed="rId5"/>
          <a:srcRect r="20750"/>
          <a:stretch>
            <a:fillRect/>
          </a:stretch>
        </p:blipFill>
        <p:spPr bwMode="auto">
          <a:xfrm>
            <a:off x="3679825" y="6565900"/>
            <a:ext cx="19256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4" descr="http://www.sinopa.ee/katusha/katusha00/katja00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9963" y="44450"/>
            <a:ext cx="79597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3" descr="http://www.sinopa.ee/katusha/katusha00/katja0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31863" y="6278563"/>
            <a:ext cx="79978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настраиваемая 10">
            <a:hlinkClick r:id="rId8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НАЗАД  </a:t>
            </a:r>
          </a:p>
        </p:txBody>
      </p:sp>
      <p:pic>
        <p:nvPicPr>
          <p:cNvPr id="15372" name="Рисунок 20" descr="звезда копия.gif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369129" y="1317956"/>
            <a:ext cx="335758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ПЕРВОЕ БОЕВОЕ ПРИМЕНЕНИЕ</a:t>
            </a:r>
            <a:endParaRPr lang="ru-RU" sz="1400" b="1" dirty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8" descr="http://www.sinopa.ee/katusha/katusha04/katus0401/katfot04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63" y="4000500"/>
            <a:ext cx="2417762" cy="1785938"/>
          </a:xfrm>
          <a:prstGeom prst="rect">
            <a:avLst/>
          </a:prstGeom>
          <a:noFill/>
          <a:ln w="127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387" name="Picture 20" descr="http://www.sinopa.ee/katusha/katusha04/katus0401/katfot04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" y="4000500"/>
            <a:ext cx="2417763" cy="1785938"/>
          </a:xfrm>
          <a:prstGeom prst="rect">
            <a:avLst/>
          </a:prstGeom>
          <a:noFill/>
          <a:ln w="127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388" name="Picture 22" descr="http://www.sinopa.ee/katusha/katusha04/katus0401/katfot04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67088" y="1795463"/>
            <a:ext cx="2400300" cy="1785937"/>
          </a:xfrm>
          <a:prstGeom prst="rect">
            <a:avLst/>
          </a:prstGeom>
          <a:noFill/>
          <a:ln w="127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389" name="Picture 16" descr="http://www.sinopa.ee/katusha/katusha04/katus0401/katfot04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25" y="3970338"/>
            <a:ext cx="2363788" cy="1816100"/>
          </a:xfrm>
          <a:prstGeom prst="rect">
            <a:avLst/>
          </a:prstGeom>
          <a:noFill/>
          <a:ln w="127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390" name="Picture 24" descr="http://www.sinopa.ee/katusha/katusha04/katus0401/katfot040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1663" y="1785938"/>
            <a:ext cx="2417762" cy="1785937"/>
          </a:xfrm>
          <a:prstGeom prst="rect">
            <a:avLst/>
          </a:prstGeom>
          <a:noFill/>
          <a:ln w="127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391" name="Picture 8" descr="http://www.sinopa.ee/katusha/katusha04/katus0401/katfot040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34100" y="1776413"/>
            <a:ext cx="2417763" cy="1785937"/>
          </a:xfrm>
          <a:prstGeom prst="rect">
            <a:avLst/>
          </a:prstGeom>
          <a:noFill/>
          <a:ln w="127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392" name="Picture 14" descr="http://www.sinopa.ee/katusha/katusha00/y01.gif"/>
          <p:cNvPicPr>
            <a:picLocks noChangeAspect="1" noChangeArrowheads="1"/>
          </p:cNvPicPr>
          <p:nvPr/>
        </p:nvPicPr>
        <p:blipFill>
          <a:blip r:embed="rId8"/>
          <a:srcRect r="20750"/>
          <a:stretch>
            <a:fillRect/>
          </a:stretch>
        </p:blipFill>
        <p:spPr bwMode="auto">
          <a:xfrm>
            <a:off x="3679825" y="6565900"/>
            <a:ext cx="19256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4" descr="http://www.sinopa.ee/katusha/katusha00/katja0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69963" y="44450"/>
            <a:ext cx="79597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3" descr="http://www.sinopa.ee/katusha/katusha00/katja0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31863" y="6278563"/>
            <a:ext cx="79978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Прямоугольник 2"/>
          <p:cNvSpPr>
            <a:spLocks noChangeArrowheads="1"/>
          </p:cNvSpPr>
          <p:nvPr/>
        </p:nvSpPr>
        <p:spPr bwMode="auto">
          <a:xfrm>
            <a:off x="571500" y="5929313"/>
            <a:ext cx="24288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Залп батареи М-31-12</a:t>
            </a:r>
          </a:p>
        </p:txBody>
      </p:sp>
      <p:sp>
        <p:nvSpPr>
          <p:cNvPr id="16396" name="Прямоугольник 4"/>
          <p:cNvSpPr>
            <a:spLocks noChangeArrowheads="1"/>
          </p:cNvSpPr>
          <p:nvPr/>
        </p:nvSpPr>
        <p:spPr bwMode="auto">
          <a:xfrm>
            <a:off x="3357563" y="3643313"/>
            <a:ext cx="24288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Парад победы в Ленинграде</a:t>
            </a:r>
          </a:p>
        </p:txBody>
      </p:sp>
      <p:sp>
        <p:nvSpPr>
          <p:cNvPr id="16397" name="Прямоугольник 7"/>
          <p:cNvSpPr>
            <a:spLocks noChangeArrowheads="1"/>
          </p:cNvSpPr>
          <p:nvPr/>
        </p:nvSpPr>
        <p:spPr bwMode="auto">
          <a:xfrm>
            <a:off x="571500" y="3571875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В подвижной ремонтной </a:t>
            </a:r>
          </a:p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мастерской ГМЧ фронта</a:t>
            </a:r>
          </a:p>
        </p:txBody>
      </p:sp>
      <p:sp>
        <p:nvSpPr>
          <p:cNvPr id="16398" name="Прямоугольник 8"/>
          <p:cNvSpPr>
            <a:spLocks noChangeArrowheads="1"/>
          </p:cNvSpPr>
          <p:nvPr/>
        </p:nvSpPr>
        <p:spPr bwMode="auto">
          <a:xfrm>
            <a:off x="3286125" y="5786438"/>
            <a:ext cx="2500313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Показ стрельбы горной реактивной установки Маршалу Советского Союза </a:t>
            </a:r>
          </a:p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С. М. Буденному (рисунок автора)</a:t>
            </a:r>
          </a:p>
        </p:txBody>
      </p:sp>
      <p:sp>
        <p:nvSpPr>
          <p:cNvPr id="16399" name="Прямоугольник 8"/>
          <p:cNvSpPr>
            <a:spLocks noChangeArrowheads="1"/>
          </p:cNvSpPr>
          <p:nvPr/>
        </p:nvSpPr>
        <p:spPr bwMode="auto">
          <a:xfrm>
            <a:off x="6143625" y="3541713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Боевые машины выходят </a:t>
            </a:r>
          </a:p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на огневую позицию</a:t>
            </a:r>
          </a:p>
        </p:txBody>
      </p:sp>
      <p:sp>
        <p:nvSpPr>
          <p:cNvPr id="16400" name="Прямоугольник 31"/>
          <p:cNvSpPr>
            <a:spLocks noChangeArrowheads="1"/>
          </p:cNvSpPr>
          <p:nvPr/>
        </p:nvSpPr>
        <p:spPr bwMode="auto">
          <a:xfrm>
            <a:off x="6035675" y="5795963"/>
            <a:ext cx="1500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Боевая машина М-31-12 </a:t>
            </a:r>
          </a:p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во время заряжания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541592" y="1294806"/>
            <a:ext cx="657226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Фотографии из книги «Огонь ведут Катюши». Воениздат, 1975г.</a:t>
            </a:r>
          </a:p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Автор книги генерал-лейтенант артиллерии Алексей Иванович Нестеренко</a:t>
            </a:r>
          </a:p>
        </p:txBody>
      </p:sp>
      <p:sp>
        <p:nvSpPr>
          <p:cNvPr id="18" name="Управляющая кнопка: настраиваемая 17">
            <a:hlinkClick r:id="rId11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16403" name="Рисунок 20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21" descr="426_big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27750" y="1773238"/>
            <a:ext cx="2373313" cy="1814512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7411" name="Рисунок 22" descr="115090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25" y="3971925"/>
            <a:ext cx="2357438" cy="1814513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7412" name="Рисунок 23" descr="0012665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63" y="4000500"/>
            <a:ext cx="2428875" cy="1785938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7413" name="Рисунок 24" descr="1175059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63" y="1773238"/>
            <a:ext cx="2428875" cy="1785937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7414" name="Рисунок 25" descr="1242530816_willis-3a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2613" y="4000500"/>
            <a:ext cx="2420937" cy="1785938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7415" name="Рисунок 26" descr="1268806441_b878eba49114da2b1bb05e4c5ab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4200" y="1773238"/>
            <a:ext cx="2416175" cy="1785937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7416" name="Прямоугольник 2"/>
          <p:cNvSpPr>
            <a:spLocks noChangeArrowheads="1"/>
          </p:cNvSpPr>
          <p:nvPr/>
        </p:nvSpPr>
        <p:spPr bwMode="auto">
          <a:xfrm>
            <a:off x="571500" y="3643313"/>
            <a:ext cx="24288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Залп батареи М-31-12</a:t>
            </a:r>
          </a:p>
        </p:txBody>
      </p:sp>
      <p:sp>
        <p:nvSpPr>
          <p:cNvPr id="17417" name="Прямоугольник 7"/>
          <p:cNvSpPr>
            <a:spLocks noChangeArrowheads="1"/>
          </p:cNvSpPr>
          <p:nvPr/>
        </p:nvSpPr>
        <p:spPr bwMode="auto">
          <a:xfrm>
            <a:off x="571500" y="5786438"/>
            <a:ext cx="24288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ГМЧ фронта</a:t>
            </a:r>
          </a:p>
        </p:txBody>
      </p:sp>
      <p:pic>
        <p:nvPicPr>
          <p:cNvPr id="17418" name="Picture 14" descr="http://www.sinopa.ee/katusha/katusha00/y01.gif"/>
          <p:cNvPicPr>
            <a:picLocks noChangeAspect="1" noChangeArrowheads="1"/>
          </p:cNvPicPr>
          <p:nvPr/>
        </p:nvPicPr>
        <p:blipFill>
          <a:blip r:embed="rId8"/>
          <a:srcRect r="20750"/>
          <a:stretch>
            <a:fillRect/>
          </a:stretch>
        </p:blipFill>
        <p:spPr bwMode="auto">
          <a:xfrm>
            <a:off x="3679825" y="6565900"/>
            <a:ext cx="19256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4" descr="http://www.sinopa.ee/katusha/katusha00/katja0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69963" y="44450"/>
            <a:ext cx="79597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3" descr="http://www.sinopa.ee/katusha/katusha00/katja0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31863" y="6278563"/>
            <a:ext cx="79978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1" name="Прямоугольник 4"/>
          <p:cNvSpPr>
            <a:spLocks noChangeArrowheads="1"/>
          </p:cNvSpPr>
          <p:nvPr/>
        </p:nvSpPr>
        <p:spPr bwMode="auto">
          <a:xfrm>
            <a:off x="6143625" y="3643313"/>
            <a:ext cx="24288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Парад победы в Ленинграде</a:t>
            </a:r>
          </a:p>
        </p:txBody>
      </p:sp>
      <p:sp>
        <p:nvSpPr>
          <p:cNvPr id="17422" name="Прямоугольник 8"/>
          <p:cNvSpPr>
            <a:spLocks noChangeArrowheads="1"/>
          </p:cNvSpPr>
          <p:nvPr/>
        </p:nvSpPr>
        <p:spPr bwMode="auto">
          <a:xfrm>
            <a:off x="3286125" y="5786438"/>
            <a:ext cx="2500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 горной реактивной установки</a:t>
            </a:r>
          </a:p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М. Буденному (рисунок автора)</a:t>
            </a:r>
          </a:p>
        </p:txBody>
      </p:sp>
      <p:sp>
        <p:nvSpPr>
          <p:cNvPr id="17423" name="Прямоугольник 8"/>
          <p:cNvSpPr>
            <a:spLocks noChangeArrowheads="1"/>
          </p:cNvSpPr>
          <p:nvPr/>
        </p:nvSpPr>
        <p:spPr bwMode="auto">
          <a:xfrm>
            <a:off x="3357563" y="3571875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Боевые машины выходят </a:t>
            </a:r>
          </a:p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огневую позицию</a:t>
            </a:r>
          </a:p>
        </p:txBody>
      </p:sp>
      <p:sp>
        <p:nvSpPr>
          <p:cNvPr id="17424" name="Прямоугольник 31"/>
          <p:cNvSpPr>
            <a:spLocks noChangeArrowheads="1"/>
          </p:cNvSpPr>
          <p:nvPr/>
        </p:nvSpPr>
        <p:spPr bwMode="auto">
          <a:xfrm>
            <a:off x="6035675" y="5795963"/>
            <a:ext cx="1500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Боевая машина М-31-12 </a:t>
            </a:r>
          </a:p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обстрела</a:t>
            </a:r>
          </a:p>
        </p:txBody>
      </p:sp>
      <p:sp>
        <p:nvSpPr>
          <p:cNvPr id="34" name="Управляющая кнопка: настраиваемая 33">
            <a:hlinkClick r:id="rId11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17426" name="Рисунок 20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2541592" y="1263274"/>
            <a:ext cx="657226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Фотографии из книги «Огонь ведут Катюши». Воениздат, 1975г.</a:t>
            </a:r>
          </a:p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Автор книги генерал-лейтенант артиллерии Алексей Иванович Нестеренко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http://www.sinopa.ee/katusha/katusha04/katus0401/katfot04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2775" y="1785938"/>
            <a:ext cx="2387600" cy="1820862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8435" name="Picture 5" descr="http://www.sinopa.ee/katusha/katusha04/katus0401/katfot04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3150" y="1776413"/>
            <a:ext cx="2409825" cy="1785937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8436" name="Picture 12" descr="http://www.sinopa.ee/katusha/katusha04/katus0401/katfot04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76613" y="1785938"/>
            <a:ext cx="2390775" cy="1785937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8437" name="Picture 14" descr="http://www.sinopa.ee/katusha/katusha04/katus0401/katfot04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3150" y="3979863"/>
            <a:ext cx="2419350" cy="1806575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8438" name="Picture 10" descr="http://www.sinopa.ee/katusha/katusha04/katus0401/katfot040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76613" y="3989388"/>
            <a:ext cx="2409825" cy="179705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8439" name="Picture 26" descr="http://www.sinopa.ee/katusha/katusha04/katus0401/katfot040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1025" y="3989388"/>
            <a:ext cx="2419350" cy="1787525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8440" name="Picture 14" descr="http://www.sinopa.ee/katusha/katusha00/y01.gif"/>
          <p:cNvPicPr>
            <a:picLocks noChangeAspect="1" noChangeArrowheads="1"/>
          </p:cNvPicPr>
          <p:nvPr/>
        </p:nvPicPr>
        <p:blipFill>
          <a:blip r:embed="rId8"/>
          <a:srcRect r="20750"/>
          <a:stretch>
            <a:fillRect/>
          </a:stretch>
        </p:blipFill>
        <p:spPr bwMode="auto">
          <a:xfrm>
            <a:off x="3679825" y="6565900"/>
            <a:ext cx="19256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4" descr="http://www.sinopa.ee/katusha/katusha00/katja0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69963" y="44450"/>
            <a:ext cx="79597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3" descr="http://www.sinopa.ee/katusha/katusha00/katja0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31863" y="6278563"/>
            <a:ext cx="79978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Прямоугольник 7"/>
          <p:cNvSpPr>
            <a:spLocks noChangeArrowheads="1"/>
          </p:cNvSpPr>
          <p:nvPr/>
        </p:nvSpPr>
        <p:spPr bwMode="auto">
          <a:xfrm>
            <a:off x="571500" y="3571875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Первый залп 4 ГМП близ Диканьки (рисунок автора)</a:t>
            </a:r>
          </a:p>
        </p:txBody>
      </p:sp>
      <p:sp>
        <p:nvSpPr>
          <p:cNvPr id="18444" name="Прямоугольник 8"/>
          <p:cNvSpPr>
            <a:spLocks noChangeArrowheads="1"/>
          </p:cNvSpPr>
          <p:nvPr/>
        </p:nvSpPr>
        <p:spPr bwMode="auto">
          <a:xfrm>
            <a:off x="6286500" y="3522663"/>
            <a:ext cx="2500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Гвардейцы 4 ГМП отражают налет пикирующих бомбардировщиков врага</a:t>
            </a:r>
          </a:p>
        </p:txBody>
      </p:sp>
      <p:sp>
        <p:nvSpPr>
          <p:cNvPr id="18445" name="Прямоугольник 14"/>
          <p:cNvSpPr>
            <a:spLocks noChangeArrowheads="1"/>
          </p:cNvSpPr>
          <p:nvPr/>
        </p:nvSpPr>
        <p:spPr bwMode="auto">
          <a:xfrm>
            <a:off x="3643313" y="3643313"/>
            <a:ext cx="18081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 i="1">
                <a:latin typeface="Times New Roman" pitchFamily="18" charset="0"/>
                <a:cs typeface="Times New Roman" pitchFamily="18" charset="0"/>
              </a:rPr>
              <a:t>Дивизион М-13 перед залпом</a:t>
            </a:r>
          </a:p>
        </p:txBody>
      </p:sp>
      <p:sp>
        <p:nvSpPr>
          <p:cNvPr id="18446" name="Прямоугольник 16"/>
          <p:cNvSpPr>
            <a:spLocks noChangeArrowheads="1"/>
          </p:cNvSpPr>
          <p:nvPr/>
        </p:nvSpPr>
        <p:spPr bwMode="auto">
          <a:xfrm>
            <a:off x="5973763" y="5857875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i="1">
                <a:latin typeface="Times New Roman" pitchFamily="18" charset="0"/>
                <a:cs typeface="Times New Roman" pitchFamily="18" charset="0"/>
              </a:rPr>
              <a:t>Боевая машина М-31-12 </a:t>
            </a:r>
          </a:p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в походном положении</a:t>
            </a:r>
          </a:p>
        </p:txBody>
      </p:sp>
      <p:sp>
        <p:nvSpPr>
          <p:cNvPr id="18447" name="Прямоугольник 10"/>
          <p:cNvSpPr>
            <a:spLocks noChangeArrowheads="1"/>
          </p:cNvSpPr>
          <p:nvPr/>
        </p:nvSpPr>
        <p:spPr bwMode="auto">
          <a:xfrm>
            <a:off x="3468688" y="5837238"/>
            <a:ext cx="22145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i="1">
                <a:latin typeface="Times New Roman" pitchFamily="18" charset="0"/>
                <a:cs typeface="Times New Roman" pitchFamily="18" charset="0"/>
              </a:rPr>
              <a:t>Памятник «катюшам» в Диканьке</a:t>
            </a:r>
          </a:p>
        </p:txBody>
      </p:sp>
      <p:sp>
        <p:nvSpPr>
          <p:cNvPr id="18448" name="Прямоугольник 18"/>
          <p:cNvSpPr>
            <a:spLocks noChangeArrowheads="1"/>
          </p:cNvSpPr>
          <p:nvPr/>
        </p:nvSpPr>
        <p:spPr bwMode="auto">
          <a:xfrm>
            <a:off x="571500" y="5764213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Боевая машина М-13 заряжена, подключается последний контакт</a:t>
            </a:r>
          </a:p>
        </p:txBody>
      </p:sp>
      <p:sp>
        <p:nvSpPr>
          <p:cNvPr id="18" name="Управляющая кнопка: настраиваемая 17">
            <a:hlinkClick r:id="rId11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НАЗАД  </a:t>
            </a:r>
          </a:p>
        </p:txBody>
      </p:sp>
      <p:pic>
        <p:nvPicPr>
          <p:cNvPr id="18450" name="Рисунок 20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2541592" y="1294806"/>
            <a:ext cx="657226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Фотографии из книги «Огонь ведут Катюши». Воениздат, 1975г.</a:t>
            </a:r>
          </a:p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Автор книги генерал-лейтенант артиллерии Алексей Иванович Нестеренко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://www.sinopa.ee/katusha/katusha05/katus0501/katfot05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3250" y="1789113"/>
            <a:ext cx="2390775" cy="1812925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9459" name="Прямоугольник 8"/>
          <p:cNvSpPr>
            <a:spLocks noChangeArrowheads="1"/>
          </p:cNvSpPr>
          <p:nvPr/>
        </p:nvSpPr>
        <p:spPr bwMode="auto">
          <a:xfrm>
            <a:off x="214313" y="3576638"/>
            <a:ext cx="3143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Залп реактивных установок  М-31-12  </a:t>
            </a:r>
          </a:p>
          <a:p>
            <a:pPr algn="ctr"/>
            <a:r>
              <a:rPr lang="ru-RU" sz="10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обороне гитлеровцев в районе Будапешта</a:t>
            </a:r>
          </a:p>
        </p:txBody>
      </p:sp>
      <p:pic>
        <p:nvPicPr>
          <p:cNvPr id="19460" name="Picture 6" descr="http://www.sinopa.ee/katusha/katusha05/katus0501/katfot05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75025" y="1782763"/>
            <a:ext cx="2390775" cy="1811337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9461" name="Прямоугольник 10"/>
          <p:cNvSpPr>
            <a:spLocks noChangeArrowheads="1"/>
          </p:cNvSpPr>
          <p:nvPr/>
        </p:nvSpPr>
        <p:spPr bwMode="auto">
          <a:xfrm>
            <a:off x="3357563" y="3568700"/>
            <a:ext cx="2357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Реактивные установки БМ-13 производят залп Будапешт 1945 г</a:t>
            </a:r>
          </a:p>
        </p:txBody>
      </p:sp>
      <p:pic>
        <p:nvPicPr>
          <p:cNvPr id="19462" name="Picture 8" descr="http://www.sinopa.ee/katusha/katusha05/katus0501/katfot05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25" y="1771650"/>
            <a:ext cx="2390775" cy="1811338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9463" name="Прямоугольник 12"/>
          <p:cNvSpPr>
            <a:spLocks noChangeArrowheads="1"/>
          </p:cNvSpPr>
          <p:nvPr/>
        </p:nvSpPr>
        <p:spPr bwMode="auto">
          <a:xfrm>
            <a:off x="6122988" y="3578225"/>
            <a:ext cx="24288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Гвардейские минометы БМ-13 «Катюши» ведут огонь в Берлине 1945 г.</a:t>
            </a:r>
          </a:p>
        </p:txBody>
      </p:sp>
      <p:pic>
        <p:nvPicPr>
          <p:cNvPr id="19464" name="Picture 10" descr="http://www.sinopa.ee/katusha/katusha05/katus0501/katfot05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25" y="3968750"/>
            <a:ext cx="2390775" cy="1812925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9465" name="Прямоугольник 15"/>
          <p:cNvSpPr>
            <a:spLocks noChangeArrowheads="1"/>
          </p:cNvSpPr>
          <p:nvPr/>
        </p:nvSpPr>
        <p:spPr bwMode="auto">
          <a:xfrm>
            <a:off x="6143625" y="5803900"/>
            <a:ext cx="13573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Парад Победы на Красной площади </a:t>
            </a:r>
          </a:p>
          <a:p>
            <a:pPr algn="ctr"/>
            <a:r>
              <a:rPr lang="ru-RU" sz="10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Москве. (БМ-8-72 )</a:t>
            </a:r>
          </a:p>
        </p:txBody>
      </p:sp>
      <p:pic>
        <p:nvPicPr>
          <p:cNvPr id="19466" name="Picture 12" descr="http://www.sinopa.ee/katusha/katusha05/katus0501/katfot050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" y="3989388"/>
            <a:ext cx="2428875" cy="1808162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9467" name="Прямоугольник 17"/>
          <p:cNvSpPr>
            <a:spLocks noChangeArrowheads="1"/>
          </p:cNvSpPr>
          <p:nvPr/>
        </p:nvSpPr>
        <p:spPr bwMode="auto">
          <a:xfrm>
            <a:off x="571500" y="5803900"/>
            <a:ext cx="24288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Подразделение реактивной артиллерии (БМ-13 «катюша») готовится к открытию огня на границе Маньчжурии</a:t>
            </a:r>
          </a:p>
        </p:txBody>
      </p:sp>
      <p:pic>
        <p:nvPicPr>
          <p:cNvPr id="19468" name="Picture 14" descr="http://www.sinopa.ee/katusha/katusha05/katus0501/katfot050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78200" y="3989388"/>
            <a:ext cx="2389188" cy="1812925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9469" name="Прямоугольник 19"/>
          <p:cNvSpPr>
            <a:spLocks noChangeArrowheads="1"/>
          </p:cNvSpPr>
          <p:nvPr/>
        </p:nvSpPr>
        <p:spPr bwMode="auto">
          <a:xfrm>
            <a:off x="3286125" y="5803900"/>
            <a:ext cx="2571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i="1">
                <a:latin typeface="Times New Roman" pitchFamily="18" charset="0"/>
                <a:cs typeface="Times New Roman" pitchFamily="18" charset="0"/>
              </a:rPr>
              <a:t>Население городов  восторженно встречает воинов Советской Армии, покончивших с многолетней оккупацией (БМ-8-48 )</a:t>
            </a:r>
          </a:p>
        </p:txBody>
      </p:sp>
      <p:pic>
        <p:nvPicPr>
          <p:cNvPr id="19470" name="Picture 14" descr="http://www.sinopa.ee/katusha/katusha00/y01.gif"/>
          <p:cNvPicPr>
            <a:picLocks noChangeAspect="1" noChangeArrowheads="1"/>
          </p:cNvPicPr>
          <p:nvPr/>
        </p:nvPicPr>
        <p:blipFill>
          <a:blip r:embed="rId8"/>
          <a:srcRect r="20750"/>
          <a:stretch>
            <a:fillRect/>
          </a:stretch>
        </p:blipFill>
        <p:spPr bwMode="auto">
          <a:xfrm>
            <a:off x="3679825" y="6565900"/>
            <a:ext cx="19256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4" descr="http://www.sinopa.ee/katusha/katusha00/katja0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69963" y="44450"/>
            <a:ext cx="79597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13" descr="http://www.sinopa.ee/katusha/katusha00/katja0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31863" y="6278563"/>
            <a:ext cx="79978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/>
          <p:cNvSpPr/>
          <p:nvPr/>
        </p:nvSpPr>
        <p:spPr>
          <a:xfrm>
            <a:off x="2541592" y="1294806"/>
            <a:ext cx="657226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Фотографии из фотоальбома «ВЕЛИКАЯ ОТЕЧЕСТВЕННАЯ ВОЙНА 1945г. </a:t>
            </a:r>
          </a:p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 фотографиях и кинодокументах» Том.5</a:t>
            </a:r>
            <a:endParaRPr lang="ru-RU" sz="1400" b="1" dirty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0" name="Управляющая кнопка: настраиваемая 19">
            <a:hlinkClick r:id="rId11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19475" name="Рисунок 20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21" descr="1e0300d6ea3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325" y="1784350"/>
            <a:ext cx="2344738" cy="1787525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483" name="Рисунок 22" descr="1268917089_8295-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86138" y="4000500"/>
            <a:ext cx="2357437" cy="1785938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484" name="Рисунок 23" descr="1272988439_0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03600" y="1785938"/>
            <a:ext cx="2325688" cy="1785937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485" name="Рисунок 25" descr="1368069566_0000021569-parad-194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" y="1785938"/>
            <a:ext cx="2314575" cy="1773237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486" name="Рисунок 27" descr="BM13-Katyusha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" y="4000500"/>
            <a:ext cx="2400300" cy="1785938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487" name="Рисунок 28" descr="Down-House.ru_1268238899_post-3-12682333457762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25" y="3971925"/>
            <a:ext cx="2357438" cy="177800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488" name="Picture 14" descr="http://www.sinopa.ee/katusha/katusha00/y01.gif"/>
          <p:cNvPicPr>
            <a:picLocks noChangeAspect="1" noChangeArrowheads="1"/>
          </p:cNvPicPr>
          <p:nvPr/>
        </p:nvPicPr>
        <p:blipFill>
          <a:blip r:embed="rId8"/>
          <a:srcRect r="20750"/>
          <a:stretch>
            <a:fillRect/>
          </a:stretch>
        </p:blipFill>
        <p:spPr bwMode="auto">
          <a:xfrm>
            <a:off x="3679825" y="6565900"/>
            <a:ext cx="19256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4" descr="http://www.sinopa.ee/katusha/katusha00/katja0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69963" y="44450"/>
            <a:ext cx="79597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3" descr="http://www.sinopa.ee/katusha/katusha00/katja0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31863" y="6278563"/>
            <a:ext cx="79978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Прямоугольник 8"/>
          <p:cNvSpPr>
            <a:spLocks noChangeArrowheads="1"/>
          </p:cNvSpPr>
          <p:nvPr/>
        </p:nvSpPr>
        <p:spPr bwMode="auto">
          <a:xfrm>
            <a:off x="6000750" y="5786438"/>
            <a:ext cx="1500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реактивных установок  М-31-12  </a:t>
            </a:r>
          </a:p>
        </p:txBody>
      </p:sp>
      <p:sp>
        <p:nvSpPr>
          <p:cNvPr id="20492" name="Прямоугольник 10"/>
          <p:cNvSpPr>
            <a:spLocks noChangeArrowheads="1"/>
          </p:cNvSpPr>
          <p:nvPr/>
        </p:nvSpPr>
        <p:spPr bwMode="auto">
          <a:xfrm>
            <a:off x="3357563" y="3568700"/>
            <a:ext cx="2357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Реактивные установки БМ-13 </a:t>
            </a:r>
          </a:p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 залпом Будапешт 1945 г</a:t>
            </a:r>
          </a:p>
        </p:txBody>
      </p:sp>
      <p:sp>
        <p:nvSpPr>
          <p:cNvPr id="20493" name="Прямоугольник 12"/>
          <p:cNvSpPr>
            <a:spLocks noChangeArrowheads="1"/>
          </p:cNvSpPr>
          <p:nvPr/>
        </p:nvSpPr>
        <p:spPr bwMode="auto">
          <a:xfrm>
            <a:off x="6122988" y="3578225"/>
            <a:ext cx="2520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Гвардейские минометы БМ-13 «Катюши» ведут огонь по Берлину 1945 г.</a:t>
            </a:r>
          </a:p>
        </p:txBody>
      </p:sp>
      <p:sp>
        <p:nvSpPr>
          <p:cNvPr id="20494" name="Прямоугольник 15"/>
          <p:cNvSpPr>
            <a:spLocks noChangeArrowheads="1"/>
          </p:cNvSpPr>
          <p:nvPr/>
        </p:nvSpPr>
        <p:spPr bwMode="auto">
          <a:xfrm>
            <a:off x="642938" y="3571875"/>
            <a:ext cx="23574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Парад Победы на Красной площади </a:t>
            </a:r>
          </a:p>
        </p:txBody>
      </p:sp>
      <p:sp>
        <p:nvSpPr>
          <p:cNvPr id="20495" name="Прямоугольник 17"/>
          <p:cNvSpPr>
            <a:spLocks noChangeArrowheads="1"/>
          </p:cNvSpPr>
          <p:nvPr/>
        </p:nvSpPr>
        <p:spPr bwMode="auto">
          <a:xfrm>
            <a:off x="3357563" y="5778500"/>
            <a:ext cx="24288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Подразделение реактивной артиллерии</a:t>
            </a:r>
          </a:p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готовится к открытию огня </a:t>
            </a:r>
          </a:p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(БМ-13 «катюша») </a:t>
            </a:r>
          </a:p>
        </p:txBody>
      </p:sp>
      <p:sp>
        <p:nvSpPr>
          <p:cNvPr id="20496" name="Прямоугольник 19"/>
          <p:cNvSpPr>
            <a:spLocks noChangeArrowheads="1"/>
          </p:cNvSpPr>
          <p:nvPr/>
        </p:nvSpPr>
        <p:spPr bwMode="auto">
          <a:xfrm>
            <a:off x="571500" y="5840413"/>
            <a:ext cx="24288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(БМ-8-48 )</a:t>
            </a:r>
          </a:p>
        </p:txBody>
      </p:sp>
      <p:sp>
        <p:nvSpPr>
          <p:cNvPr id="30" name="Управляющая кнопка: настраиваемая 29">
            <a:hlinkClick r:id="rId11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20498" name="Рисунок 20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2541592" y="1294806"/>
            <a:ext cx="657226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Фотографии из фотоальбома «ВЕЛИКАЯ ОТЕЧЕСТВЕННАЯ ВОЙНА 1945г. </a:t>
            </a:r>
          </a:p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 фотографиях и кинодокументах» Том.5</a:t>
            </a:r>
            <a:endParaRPr lang="ru-RU" sz="1400" b="1" dirty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Днепр Dvina.b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3532188"/>
            <a:ext cx="4143375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5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3090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3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1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2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3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4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5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6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Управляющая кнопка: настраиваемая 17">
            <a:hlinkClick r:id="rId10" action="ppaction://hlinksldjump" highlightClick="1"/>
          </p:cNvPr>
          <p:cNvSpPr/>
          <p:nvPr/>
        </p:nvSpPr>
        <p:spPr>
          <a:xfrm>
            <a:off x="2068513" y="2916238"/>
            <a:ext cx="3860800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ПЕРВОЕ БОЕВОЕ ПРИМЕНЕНИЕ</a:t>
            </a:r>
          </a:p>
        </p:txBody>
      </p:sp>
      <p:sp>
        <p:nvSpPr>
          <p:cNvPr id="19" name="Управляющая кнопка: настраиваемая 18">
            <a:hlinkClick r:id="rId11" action="ppaction://hlinksldjump" highlightClick="1"/>
          </p:cNvPr>
          <p:cNvSpPr/>
          <p:nvPr/>
        </p:nvSpPr>
        <p:spPr>
          <a:xfrm>
            <a:off x="2076450" y="3556000"/>
            <a:ext cx="3209925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Ф О Т О Г А Л Е Р Е Я  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Управляющая кнопка: настраиваемая 19">
            <a:hlinkClick r:id="rId12" action="ppaction://hlinksldjump" highlightClick="1"/>
          </p:cNvPr>
          <p:cNvSpPr/>
          <p:nvPr/>
        </p:nvSpPr>
        <p:spPr>
          <a:xfrm>
            <a:off x="2068513" y="4198938"/>
            <a:ext cx="3217862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Ф О Т О Г А Л Е Р Е Я 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Управляющая кнопка: настраиваемая 15">
            <a:hlinkClick r:id="rId13" action="ppaction://hlinksldjump" highlightClick="1"/>
          </p:cNvPr>
          <p:cNvSpPr/>
          <p:nvPr/>
        </p:nvSpPr>
        <p:spPr>
          <a:xfrm>
            <a:off x="2068513" y="1655763"/>
            <a:ext cx="2714625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ГЛАВНАЯ  СТРАНИЦА</a:t>
            </a:r>
          </a:p>
        </p:txBody>
      </p:sp>
      <p:pic>
        <p:nvPicPr>
          <p:cNvPr id="3080" name="Рисунок 20" descr="звезда копия.gif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2132013" y="1670050"/>
            <a:ext cx="4048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Управляющая кнопка: настраиваемая 16">
            <a:hlinkClick r:id="rId15" action="ppaction://hlinksldjump" highlightClick="1"/>
          </p:cNvPr>
          <p:cNvSpPr/>
          <p:nvPr/>
        </p:nvSpPr>
        <p:spPr>
          <a:xfrm>
            <a:off x="2068513" y="2282825"/>
            <a:ext cx="5146675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ТАКТИКО – ТЕХНИЧЕСКИЕ ХАРАКТЕРИСТИКИ</a:t>
            </a:r>
          </a:p>
        </p:txBody>
      </p:sp>
      <p:pic>
        <p:nvPicPr>
          <p:cNvPr id="3082" name="Рисунок 21" descr="звезда копия.gif"/>
          <p:cNvPicPr>
            <a:picLocks noChangeAspect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132013" y="2293938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Рисунок 22" descr="звезда копия.gif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2132013" y="2924175"/>
            <a:ext cx="4048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Рисунок 23" descr="звезда копия.gif"/>
          <p:cNvPicPr>
            <a:picLocks noChangeAspect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117725" y="3568700"/>
            <a:ext cx="40481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Рисунок 24" descr="звезда копия.gif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2132013" y="4210050"/>
            <a:ext cx="4048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Управляющая кнопка: настраиваемая 20">
            <a:hlinkClick r:id="" action="ppaction://hlinkshowjump?jump=endshow" highlightClick="1"/>
          </p:cNvPr>
          <p:cNvSpPr/>
          <p:nvPr/>
        </p:nvSpPr>
        <p:spPr>
          <a:xfrm>
            <a:off x="2071688" y="5476875"/>
            <a:ext cx="1785937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В Ы Х О Д </a:t>
            </a:r>
          </a:p>
        </p:txBody>
      </p:sp>
      <p:pic>
        <p:nvPicPr>
          <p:cNvPr id="3087" name="Рисунок 20" descr="звезда копия.gif"/>
          <p:cNvPicPr>
            <a:picLocks noChangeAspect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2143125" y="5491163"/>
            <a:ext cx="4048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Управляющая кнопка: настраиваемая 22">
            <a:hlinkClick r:id="rId19" action="ppaction://hlinksldjump" highlightClick="1"/>
          </p:cNvPr>
          <p:cNvSpPr/>
          <p:nvPr/>
        </p:nvSpPr>
        <p:spPr>
          <a:xfrm>
            <a:off x="2071688" y="4829175"/>
            <a:ext cx="3643312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АВТОРЫ – интернет ресурсы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89" name="Рисунок 24" descr="звезда копия.gif"/>
          <p:cNvPicPr>
            <a:picLocks noChangeAspect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135188" y="4840288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9" descr="200706050725390.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1785938"/>
            <a:ext cx="2357437" cy="1768475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1507" name="Рисунок 23" descr="1175059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25" y="1803400"/>
            <a:ext cx="2381250" cy="1800225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1508" name="Рисунок 24" descr="1278167247_img_7_14_1_2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63" y="1801813"/>
            <a:ext cx="2428875" cy="1801812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1509" name="Рисунок 20" descr="BM13N-Katjusha-Berlin-px80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5975" y="4011613"/>
            <a:ext cx="2416175" cy="1770062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1510" name="Рисунок 21" descr="2_04_2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" y="4000500"/>
            <a:ext cx="2428875" cy="1785938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1511" name="Рисунок 22" descr="252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25" y="3971925"/>
            <a:ext cx="2420938" cy="1814513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1512" name="Прямоугольник 8"/>
          <p:cNvSpPr>
            <a:spLocks noChangeArrowheads="1"/>
          </p:cNvSpPr>
          <p:nvPr/>
        </p:nvSpPr>
        <p:spPr bwMode="auto">
          <a:xfrm>
            <a:off x="500063" y="3576638"/>
            <a:ext cx="2571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реактивной установке БМ-13</a:t>
            </a:r>
          </a:p>
          <a:p>
            <a:pPr algn="ctr">
              <a:defRPr/>
            </a:pPr>
            <a:endParaRPr lang="ru-RU" sz="1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3" name="Прямоугольник 10"/>
          <p:cNvSpPr>
            <a:spLocks noChangeArrowheads="1"/>
          </p:cNvSpPr>
          <p:nvPr/>
        </p:nvSpPr>
        <p:spPr bwMode="auto">
          <a:xfrm>
            <a:off x="3357563" y="3568700"/>
            <a:ext cx="23574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Реактивные установки перед боем</a:t>
            </a:r>
          </a:p>
        </p:txBody>
      </p:sp>
      <p:sp>
        <p:nvSpPr>
          <p:cNvPr id="21514" name="Прямоугольник 12"/>
          <p:cNvSpPr>
            <a:spLocks noChangeArrowheads="1"/>
          </p:cNvSpPr>
          <p:nvPr/>
        </p:nvSpPr>
        <p:spPr bwMode="auto">
          <a:xfrm>
            <a:off x="6122988" y="3609975"/>
            <a:ext cx="24288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Берлин 1945 год</a:t>
            </a:r>
          </a:p>
        </p:txBody>
      </p:sp>
      <p:sp>
        <p:nvSpPr>
          <p:cNvPr id="21515" name="Прямоугольник 17"/>
          <p:cNvSpPr>
            <a:spLocks noChangeArrowheads="1"/>
          </p:cNvSpPr>
          <p:nvPr/>
        </p:nvSpPr>
        <p:spPr bwMode="auto">
          <a:xfrm>
            <a:off x="571500" y="5803900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Подразделение реактивной артиллерии (БМ-13 «катюша»)</a:t>
            </a:r>
          </a:p>
        </p:txBody>
      </p:sp>
      <p:sp>
        <p:nvSpPr>
          <p:cNvPr id="21516" name="Прямоугольник 19"/>
          <p:cNvSpPr>
            <a:spLocks noChangeArrowheads="1"/>
          </p:cNvSpPr>
          <p:nvPr/>
        </p:nvSpPr>
        <p:spPr bwMode="auto">
          <a:xfrm>
            <a:off x="3286125" y="5803900"/>
            <a:ext cx="2571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Подразделения (БМ-8-48 )</a:t>
            </a:r>
          </a:p>
          <a:p>
            <a:pPr algn="ctr">
              <a:defRPr/>
            </a:pPr>
            <a:r>
              <a:rPr lang="ru-RU" sz="1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покончивших с многолетней оккупацией</a:t>
            </a:r>
          </a:p>
        </p:txBody>
      </p:sp>
      <p:pic>
        <p:nvPicPr>
          <p:cNvPr id="21517" name="Picture 14" descr="http://www.sinopa.ee/katusha/katusha00/y01.gif"/>
          <p:cNvPicPr>
            <a:picLocks noChangeAspect="1" noChangeArrowheads="1"/>
          </p:cNvPicPr>
          <p:nvPr/>
        </p:nvPicPr>
        <p:blipFill>
          <a:blip r:embed="rId8"/>
          <a:srcRect r="20750"/>
          <a:stretch>
            <a:fillRect/>
          </a:stretch>
        </p:blipFill>
        <p:spPr bwMode="auto">
          <a:xfrm>
            <a:off x="3679825" y="6565900"/>
            <a:ext cx="19256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4" descr="http://www.sinopa.ee/katusha/katusha00/katja0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69963" y="44450"/>
            <a:ext cx="79597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13" descr="http://www.sinopa.ee/katusha/katusha00/katja0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31863" y="6278563"/>
            <a:ext cx="79978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Управляющая кнопка: настраиваемая 18">
            <a:hlinkClick r:id="rId11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НАЗАД  </a:t>
            </a:r>
          </a:p>
        </p:txBody>
      </p:sp>
      <p:pic>
        <p:nvPicPr>
          <p:cNvPr id="21521" name="Рисунок 20" descr="звезда копия.g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2541592" y="1294806"/>
            <a:ext cx="657226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Фотографии из фотоальбома «ВЕЛИКАЯ ОТЕЧЕСТВЕННАЯ ВОЙНА 1945г. </a:t>
            </a:r>
          </a:p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 фотографиях и кинодокументах» Том.5</a:t>
            </a:r>
            <a:endParaRPr lang="ru-RU" sz="1400" b="1" dirty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Днепр Dvina.b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3435350"/>
            <a:ext cx="4071938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1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22538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3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9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0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1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2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3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4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3369128" y="1317956"/>
            <a:ext cx="5489151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СПИСОК ИСПОЛЬЗОВАННЫХ ИНТЕРНЕТ РЕСУРСОВ</a:t>
            </a:r>
            <a:endParaRPr lang="ru-RU" sz="1400" b="1" dirty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grpSp>
        <p:nvGrpSpPr>
          <p:cNvPr id="22533" name="Группа 18"/>
          <p:cNvGrpSpPr>
            <a:grpSpLocks/>
          </p:cNvGrpSpPr>
          <p:nvPr/>
        </p:nvGrpSpPr>
        <p:grpSpPr bwMode="auto">
          <a:xfrm>
            <a:off x="7467600" y="5857875"/>
            <a:ext cx="1414463" cy="428625"/>
            <a:chOff x="7467600" y="5857875"/>
            <a:chExt cx="1414463" cy="428625"/>
          </a:xfrm>
        </p:grpSpPr>
        <p:sp>
          <p:nvSpPr>
            <p:cNvPr id="13" name="Управляющая кнопка: настраиваемая 12">
              <a:hlinkClick r:id="rId10" action="ppaction://hlinksldjump" highlightClick="1"/>
            </p:cNvPr>
            <p:cNvSpPr/>
            <p:nvPr/>
          </p:nvSpPr>
          <p:spPr>
            <a:xfrm>
              <a:off x="7467600" y="5857875"/>
              <a:ext cx="1414463" cy="428625"/>
            </a:xfrm>
            <a:prstGeom prst="actionButtonBlan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НАЗАД  </a:t>
              </a:r>
            </a:p>
          </p:txBody>
        </p:sp>
        <p:pic>
          <p:nvPicPr>
            <p:cNvPr id="22537" name="Рисунок 20" descr="звезда копия.gif"/>
            <p:cNvPicPr>
              <a:picLocks noChangeAspect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7539038" y="5872163"/>
              <a:ext cx="404812" cy="404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4" name="Прямоугольник 13"/>
          <p:cNvSpPr>
            <a:spLocks noChangeArrowheads="1"/>
          </p:cNvSpPr>
          <p:nvPr/>
        </p:nvSpPr>
        <p:spPr bwMode="auto">
          <a:xfrm>
            <a:off x="1928813" y="1616075"/>
            <a:ext cx="707231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  <a:hlinkClick r:id="rId12"/>
              </a:rPr>
              <a:t>http://voenhronika.ru/publ/vtoraja_mirovaja_vojna_sssr_khronika/katjusha_oruzhie_pobedy_istorija_sozdanija_rossija_2005_god/22-1-0-469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>
              <a:latin typeface="Times New Roman" pitchFamily="18" charset="0"/>
              <a:cs typeface="Times New Roman" pitchFamily="18" charset="0"/>
              <a:hlinkClick r:id="rId13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  <a:hlinkClick r:id="rId13"/>
              </a:rPr>
              <a:t>http://www.sinopa.ee/katusha/katusha01/katus00/katusha01.htm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>
              <a:latin typeface="Times New Roman" pitchFamily="18" charset="0"/>
              <a:cs typeface="Times New Roman" pitchFamily="18" charset="0"/>
              <a:hlinkClick r:id="rId14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  <a:hlinkClick r:id="rId14"/>
              </a:rPr>
              <a:t>http://topwar.ru/3430-katyusha-oruzhie-pobedy.html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>
              <a:latin typeface="Times New Roman" pitchFamily="18" charset="0"/>
              <a:cs typeface="Times New Roman" pitchFamily="18" charset="0"/>
              <a:hlinkClick r:id="rId15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  <a:hlinkClick r:id="rId15"/>
              </a:rPr>
              <a:t>http://www.mywebs.su/blog/history/10156.html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  <a:hlinkClick r:id="rId16"/>
              </a:rPr>
              <a:t>http://don1942.ru/istochniki/item/nester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4105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2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6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7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8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9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0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1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9" name="Прямоугольник 9"/>
          <p:cNvSpPr>
            <a:spLocks noChangeArrowheads="1"/>
          </p:cNvSpPr>
          <p:nvPr/>
        </p:nvSpPr>
        <p:spPr bwMode="auto">
          <a:xfrm>
            <a:off x="2214563" y="1687513"/>
            <a:ext cx="4214812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«Огонь ведут Катюши». Воениздат, 1975. Автор книги генерал-лейтенат артиллерии Алексей Иванович Нестеренко в годы Великой Отечественной войны приобрел большой опыт боевого применения нового оружия реактивной артиллерии. Он командовал одним из первых в Советской Армии гвардейским минометным полком, а с мая 1942 года возглавлял оперативные группы гвардейских минометных частей (ГМЧ) Южного, Черноморской группы войск Северо-кавказского, Брянского и 2-го Прибалтийского фронтов, с августа 1944 года был заместителем командующего артиллерией 2-го Прибалтийского, а затем Ленинградского фронтов по ГМЧ.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Реактивные установки, которые народ ласково окрестил катюшами, с первых дней своего появления на фронте наводили ужас на врага. В книге рассказывается о развитии нового оружия, о героических делах гвардейцев, умело использовавших его как в оборонительных, так и в наступательных боях.</a:t>
            </a:r>
          </a:p>
        </p:txBody>
      </p:sp>
      <p:pic>
        <p:nvPicPr>
          <p:cNvPr id="11" name="Picture 2" descr="http://www.sinopa.ee/katusha/katusha01/katus00/nesterenko0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00826" y="1812699"/>
            <a:ext cx="2309813" cy="3395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1" name="Прямоугольник 3"/>
          <p:cNvSpPr>
            <a:spLocks noChangeArrowheads="1"/>
          </p:cNvSpPr>
          <p:nvPr/>
        </p:nvSpPr>
        <p:spPr bwMode="auto">
          <a:xfrm>
            <a:off x="6715125" y="5233988"/>
            <a:ext cx="1835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А. И. Нестеренко</a:t>
            </a:r>
          </a:p>
        </p:txBody>
      </p:sp>
      <p:sp>
        <p:nvSpPr>
          <p:cNvPr id="13" name="Управляющая кнопка: настраиваемая 12">
            <a:hlinkClick r:id="rId10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4103" name="Рисунок 20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541592" y="1202206"/>
            <a:ext cx="6572264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«Огонь ведут Катюши». Воениздат, 1975г.</a:t>
            </a:r>
          </a:p>
          <a:p>
            <a:pPr>
              <a:defRPr/>
            </a:pPr>
            <a:r>
              <a:rPr lang="ru-RU" sz="14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Автор книги генерал-лейтенант артиллерии Алексей Иванович Нестеренко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F:\Новая папка\img1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00233" y="1142984"/>
            <a:ext cx="678661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123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5126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3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7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Управляющая кнопка: настраиваемая 10">
            <a:hlinkClick r:id="rId10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5125" name="Рисунок 20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Группа 15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6150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2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3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5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6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9" name="Прямоугольник 23"/>
          <p:cNvSpPr>
            <a:spLocks noChangeArrowheads="1"/>
          </p:cNvSpPr>
          <p:nvPr/>
        </p:nvSpPr>
        <p:spPr bwMode="auto">
          <a:xfrm>
            <a:off x="2000250" y="1643063"/>
            <a:ext cx="6929438" cy="45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Катю́ша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 — появившееся во время Великой Отечественной войны 1941 - 45 неофициальное название бесствольных систем полевой реактивной артиллерии (в первую очередь и первоначально — БМ-13). Такие установки активно использовались Вооруженными силами СССР во время Второй мировой войны. </a:t>
            </a:r>
          </a:p>
          <a:p>
            <a:pPr>
              <a:defRPr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	Нет единой версии, почему БМ-13 стали именоваться «катюшами».  Существует несколько предположений. Наиболее распространёнными и обоснованными являются две версии происхождения прозвища, не исключающие друг друга:</a:t>
            </a:r>
          </a:p>
          <a:p>
            <a:pPr>
              <a:buFontTx/>
              <a:buChar char="-"/>
              <a:defRPr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по названию ставшей популярной перед войной песни М.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Блантера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на слова Исаковского  «Катюша»;</a:t>
            </a:r>
          </a:p>
          <a:p>
            <a:pPr>
              <a:defRPr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	- название может быть связано с индексом «К» на корпусе миномёта  - установки выпускались заводом имени Коминтерна.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настраиваемая 10">
            <a:hlinkClick r:id="rId9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6149" name="Рисунок 20" descr="звезда копия.gif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7177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2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8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9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0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1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2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3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71" name="Picture 2" descr="http://www.sinopa.ee/katusha/katusha00/y02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57438" y="5257800"/>
            <a:ext cx="625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настраиваемая 11">
            <a:hlinkClick r:id="rId10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НАЗАД  </a:t>
            </a:r>
          </a:p>
        </p:txBody>
      </p:sp>
      <p:pic>
        <p:nvPicPr>
          <p:cNvPr id="7173" name="Рисунок 20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Прямоугольник 14"/>
          <p:cNvSpPr>
            <a:spLocks noChangeArrowheads="1"/>
          </p:cNvSpPr>
          <p:nvPr/>
        </p:nvSpPr>
        <p:spPr bwMode="auto">
          <a:xfrm>
            <a:off x="2000250" y="1643063"/>
            <a:ext cx="69294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Легендарные "Катюши" во время войны участвовали во всех крупных операциях. Реактивная артиллерия использовалась для усиления стрелковых дивизий,  что существенно увеличивало их огневую мощь и повышало устойчивость в бою.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	В сентябре 1943 года  в полосе целого фронта - 250 километров во время артподготовки было израсходовано 6000 реактивных снарядов. 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285984" y="3714752"/>
            <a:ext cx="2571768" cy="1461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784182" y="3701370"/>
            <a:ext cx="2500330" cy="1511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" descr="http://tainy.info/images/2012/10/040-579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4213" y="1543050"/>
            <a:ext cx="6958012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5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8198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3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99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0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1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2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3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4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Управляющая кнопка: настраиваемая 10">
            <a:hlinkClick r:id="rId10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8197" name="Рисунок 20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sinopa.ee/katusha/katusha03/bm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75668"/>
            <a:ext cx="6793496" cy="4496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219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2" cy="6759813"/>
          </a:xfrm>
        </p:grpSpPr>
        <p:pic>
          <p:nvPicPr>
            <p:cNvPr id="9223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3"/>
            <a:srcRect r="20750"/>
            <a:stretch>
              <a:fillRect/>
            </a:stretch>
          </p:blipFill>
          <p:spPr bwMode="auto">
            <a:xfrm>
              <a:off x="3680282" y="6566087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4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69004" y="44399"/>
              <a:ext cx="7960714" cy="13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5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31844" y="6278185"/>
              <a:ext cx="7997874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6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1006" y="4935427"/>
              <a:ext cx="1428760" cy="1122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7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2718" y="3770474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8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71006" y="2720850"/>
              <a:ext cx="1417598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9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6" name="Прямоугольник 10"/>
          <p:cNvSpPr>
            <a:spLocks noChangeArrowheads="1"/>
          </p:cNvSpPr>
          <p:nvPr/>
        </p:nvSpPr>
        <p:spPr bwMode="auto">
          <a:xfrm>
            <a:off x="5857875" y="1428750"/>
            <a:ext cx="3046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БМ-13 «Катюша»</a:t>
            </a:r>
          </a:p>
        </p:txBody>
      </p:sp>
      <p:sp>
        <p:nvSpPr>
          <p:cNvPr id="13" name="Управляющая кнопка: настраиваемая 12">
            <a:hlinkClick r:id="rId10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9222" name="Рисунок 20" descr="звезда копия.g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17"/>
          <p:cNvGrpSpPr>
            <a:grpSpLocks/>
          </p:cNvGrpSpPr>
          <p:nvPr/>
        </p:nvGrpSpPr>
        <p:grpSpPr bwMode="auto">
          <a:xfrm>
            <a:off x="471488" y="44450"/>
            <a:ext cx="8458200" cy="6759575"/>
            <a:chOff x="471006" y="44399"/>
            <a:chExt cx="8458716" cy="6759811"/>
          </a:xfrm>
        </p:grpSpPr>
        <p:pic>
          <p:nvPicPr>
            <p:cNvPr id="10248" name="Picture 14" descr="http://www.sinopa.ee/katusha/katusha00/y01.gif"/>
            <p:cNvPicPr>
              <a:picLocks noChangeAspect="1" noChangeArrowheads="1"/>
            </p:cNvPicPr>
            <p:nvPr/>
          </p:nvPicPr>
          <p:blipFill>
            <a:blip r:embed="rId2"/>
            <a:srcRect r="20750"/>
            <a:stretch>
              <a:fillRect/>
            </a:stretch>
          </p:blipFill>
          <p:spPr bwMode="auto">
            <a:xfrm>
              <a:off x="3680284" y="6566085"/>
              <a:ext cx="192484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9" name="Picture 4" descr="http://www.sinopa.ee/katusha/katusha00/katja0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69005" y="44399"/>
              <a:ext cx="7960717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0" name="Picture 13" descr="http://www.sinopa.ee/katusha/katusha00/katja01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31845" y="6278184"/>
              <a:ext cx="7997877" cy="357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1" name="Picture 4" descr="http://www.sinopa.ee/katusha/katusha00/katjafoto03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71007" y="4935426"/>
              <a:ext cx="1428761" cy="1122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2" name="Picture 6" descr="http://www.sinopa.ee/katusha/katusha00/katjafoto0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72719" y="3770473"/>
              <a:ext cx="1417598" cy="102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3" name="Picture 8" descr="http://www.sinopa.ee/katusha/katusha00/katjafoto04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006" y="2720849"/>
              <a:ext cx="1417598" cy="928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4" name="Picture 10" descr="http://www.sinopa.ee/katusha/katusha00/katjafoto0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80250" y="1658523"/>
              <a:ext cx="1419516" cy="94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Управляющая кнопка: настраиваемая 10">
            <a:hlinkClick r:id="rId9" action="ppaction://hlinksldjump" highlightClick="1"/>
          </p:cNvPr>
          <p:cNvSpPr/>
          <p:nvPr/>
        </p:nvSpPr>
        <p:spPr>
          <a:xfrm>
            <a:off x="7467600" y="5857875"/>
            <a:ext cx="1414463" cy="428625"/>
          </a:xfrm>
          <a:prstGeom prst="actionButtonBlan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ДАЛЕЕ  </a:t>
            </a:r>
          </a:p>
        </p:txBody>
      </p:sp>
      <p:pic>
        <p:nvPicPr>
          <p:cNvPr id="10244" name="Рисунок 20" descr="звезда копия.gif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539038" y="5872163"/>
            <a:ext cx="4048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3"/>
          <p:cNvPicPr>
            <a:picLocks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2071670" y="1571612"/>
            <a:ext cx="3786214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6" name="Прямоугольник 1"/>
          <p:cNvSpPr>
            <a:spLocks noChangeArrowheads="1"/>
          </p:cNvSpPr>
          <p:nvPr/>
        </p:nvSpPr>
        <p:spPr bwMode="auto">
          <a:xfrm>
            <a:off x="1924050" y="5162550"/>
            <a:ext cx="6362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</a:rPr>
              <a:t>БМ-13 заряжалась 16 реактивными снарядами калибра 132 мм. Залп выполнялся в течение 15-20 секунд. Дальность стрельбы – 8-8,5 км. </a:t>
            </a:r>
            <a:endParaRPr lang="ru-RU"/>
          </a:p>
        </p:txBody>
      </p:sp>
      <p:pic>
        <p:nvPicPr>
          <p:cNvPr id="15" name="Рисунок 9" descr="doc6i3i8l0rdl114agjr1jz_800_480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929322" y="1518602"/>
            <a:ext cx="3000396" cy="3445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1530</TotalTime>
  <Words>681</Words>
  <Application>Microsoft Office PowerPoint</Application>
  <PresentationFormat>Экран (4:3)</PresentationFormat>
  <Paragraphs>154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Хурум А.Р.</cp:lastModifiedBy>
  <cp:revision>155</cp:revision>
  <dcterms:created xsi:type="dcterms:W3CDTF">2010-03-26T14:42:04Z</dcterms:created>
  <dcterms:modified xsi:type="dcterms:W3CDTF">2015-03-20T10:28:34Z</dcterms:modified>
</cp:coreProperties>
</file>